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Alexandria" panose="020B0604020202020204" charset="-78"/>
      <p:regular r:id="rId11"/>
    </p:embeddedFont>
    <p:embeddedFont>
      <p:font typeface="Nobile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97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Assurance in the Food Industry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454485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Safety, Consistency, and Reliability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99526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Rosie Yagmur Yegin, PhD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9012" y="459938"/>
            <a:ext cx="5597485" cy="5226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is Quality Assurance?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9012" y="1317069"/>
            <a:ext cx="13292376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Quality Assurance (QA) is a </a:t>
            </a: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proactive, prevention-focused system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integrated into every stage of food production. It anticipates and prevents potential issues, building food safety and quality directly into the process from the start, fostering a culture of excellence.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9012" y="2207657"/>
            <a:ext cx="209073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Aspects of QA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669012" y="2636163"/>
            <a:ext cx="6442234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Prevention-focused: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Establishes robust protocols to avoid defects.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9012" y="2962275"/>
            <a:ext cx="6442234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Process-oriented: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Systematically integrated throughout food production.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9012" y="3288387"/>
            <a:ext cx="6442234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approach: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Addresses potential issues before they occur.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69012" y="3614499"/>
            <a:ext cx="6442234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Entire production system: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Ensures quality from raw materials to finished goods.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69012" y="4208264"/>
            <a:ext cx="6442234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Builds quality in:</a:t>
            </a: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Ensures food safety and quality are inherent to the process.</a:t>
            </a:r>
            <a:endParaRPr lang="en-US" sz="13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63" y="4931688"/>
            <a:ext cx="4793813" cy="1814155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26774" y="2207657"/>
            <a:ext cx="414932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QA vs QC: Understanding the Difference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526774" y="2657118"/>
            <a:ext cx="6442234" cy="2380655"/>
          </a:xfrm>
          <a:prstGeom prst="roundRect">
            <a:avLst>
              <a:gd name="adj" fmla="val 2951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16798" y="2847142"/>
            <a:ext cx="2381964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Assurance (QA)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716798" y="3275648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Prevention-focused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7716798" y="3601760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Process-oriented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7716798" y="3927872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approach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7716798" y="4253984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Entire production system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7716798" y="4580096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Prevents defects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7526774" y="5204936"/>
            <a:ext cx="6442234" cy="2380655"/>
          </a:xfrm>
          <a:prstGeom prst="roundRect">
            <a:avLst>
              <a:gd name="adj" fmla="val 2951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7716798" y="5394960"/>
            <a:ext cx="209073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Quality Control (QC)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7716798" y="5823466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Detection-focused</a:t>
            </a:r>
            <a:endParaRPr lang="en-US" sz="1300" dirty="0"/>
          </a:p>
        </p:txBody>
      </p:sp>
      <p:sp>
        <p:nvSpPr>
          <p:cNvPr id="22" name="Text 19"/>
          <p:cNvSpPr/>
          <p:nvPr/>
        </p:nvSpPr>
        <p:spPr>
          <a:xfrm>
            <a:off x="7716798" y="6149578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Product-oriented</a:t>
            </a: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7716798" y="6475690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Reactive approach</a:t>
            </a:r>
            <a:endParaRPr lang="en-US" sz="1300" dirty="0"/>
          </a:p>
        </p:txBody>
      </p:sp>
      <p:sp>
        <p:nvSpPr>
          <p:cNvPr id="24" name="Text 21"/>
          <p:cNvSpPr/>
          <p:nvPr/>
        </p:nvSpPr>
        <p:spPr>
          <a:xfrm>
            <a:off x="7716798" y="6801803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Final product testing</a:t>
            </a:r>
            <a:endParaRPr lang="en-US" sz="1300" dirty="0"/>
          </a:p>
        </p:txBody>
      </p:sp>
      <p:sp>
        <p:nvSpPr>
          <p:cNvPr id="25" name="Text 22"/>
          <p:cNvSpPr/>
          <p:nvPr/>
        </p:nvSpPr>
        <p:spPr>
          <a:xfrm>
            <a:off x="7716798" y="7127915"/>
            <a:ext cx="6062186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Identifies defects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910" y="523399"/>
            <a:ext cx="7287339" cy="477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Five Stages of QA Implementation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610910" y="1229678"/>
            <a:ext cx="7922181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robust Quality Assurance (QA) system follows five systematic stages to ensure product safety and consistency from beginning to end.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763667" y="2119193"/>
            <a:ext cx="152638" cy="687229"/>
          </a:xfrm>
          <a:prstGeom prst="roundRect">
            <a:avLst>
              <a:gd name="adj" fmla="val 420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10910" y="2018943"/>
            <a:ext cx="458152" cy="458153"/>
          </a:xfrm>
          <a:prstGeom prst="roundRect">
            <a:avLst>
              <a:gd name="adj" fmla="val 9979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448" y="2133481"/>
            <a:ext cx="229076" cy="2290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21700" y="2042755"/>
            <a:ext cx="1909405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Source Quality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1221700" y="2373035"/>
            <a:ext cx="7311390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Audits and testing verify incoming materials, ensuring only approved ingredients enter production.</a:t>
            </a:r>
            <a:endParaRPr lang="en-US" sz="1200" dirty="0"/>
          </a:p>
        </p:txBody>
      </p:sp>
      <p:sp>
        <p:nvSpPr>
          <p:cNvPr id="10" name="Shape 6"/>
          <p:cNvSpPr/>
          <p:nvPr/>
        </p:nvSpPr>
        <p:spPr>
          <a:xfrm>
            <a:off x="992743" y="3188256"/>
            <a:ext cx="152638" cy="687229"/>
          </a:xfrm>
          <a:prstGeom prst="roundRect">
            <a:avLst>
              <a:gd name="adj" fmla="val 420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839986" y="3088005"/>
            <a:ext cx="458152" cy="458153"/>
          </a:xfrm>
          <a:prstGeom prst="roundRect">
            <a:avLst>
              <a:gd name="adj" fmla="val 9979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524" y="3202543"/>
            <a:ext cx="229076" cy="22907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450777" y="3111818"/>
            <a:ext cx="1909405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Process Control</a:t>
            </a:r>
            <a:endParaRPr lang="en-US" sz="1500" dirty="0"/>
          </a:p>
        </p:txBody>
      </p:sp>
      <p:sp>
        <p:nvSpPr>
          <p:cNvPr id="14" name="Text 9"/>
          <p:cNvSpPr/>
          <p:nvPr/>
        </p:nvSpPr>
        <p:spPr>
          <a:xfrm>
            <a:off x="1450777" y="3442097"/>
            <a:ext cx="7082314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Adherence to SOPs and validated parameters (temp, time, pH) throughout production.</a:t>
            </a:r>
            <a:endParaRPr lang="en-US" sz="1200" dirty="0"/>
          </a:p>
        </p:txBody>
      </p:sp>
      <p:sp>
        <p:nvSpPr>
          <p:cNvPr id="15" name="Shape 10"/>
          <p:cNvSpPr/>
          <p:nvPr/>
        </p:nvSpPr>
        <p:spPr>
          <a:xfrm>
            <a:off x="1221819" y="4257318"/>
            <a:ext cx="152638" cy="894993"/>
          </a:xfrm>
          <a:prstGeom prst="roundRect">
            <a:avLst>
              <a:gd name="adj" fmla="val 420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1069062" y="4157067"/>
            <a:ext cx="458152" cy="458153"/>
          </a:xfrm>
          <a:prstGeom prst="roundRect">
            <a:avLst>
              <a:gd name="adj" fmla="val 9979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3600" y="4271605"/>
            <a:ext cx="229076" cy="22907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679853" y="4180880"/>
            <a:ext cx="1909405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Checks</a:t>
            </a:r>
            <a:endParaRPr lang="en-US" sz="1500" dirty="0"/>
          </a:p>
        </p:txBody>
      </p:sp>
      <p:sp>
        <p:nvSpPr>
          <p:cNvPr id="19" name="Text 13"/>
          <p:cNvSpPr/>
          <p:nvPr/>
        </p:nvSpPr>
        <p:spPr>
          <a:xfrm>
            <a:off x="1679853" y="4511159"/>
            <a:ext cx="6853237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monitoring and sample analysis at Critical Control Points to identify and correct deviations.</a:t>
            </a:r>
            <a:endParaRPr lang="en-US" sz="1200" dirty="0"/>
          </a:p>
        </p:txBody>
      </p:sp>
      <p:sp>
        <p:nvSpPr>
          <p:cNvPr id="20" name="Shape 14"/>
          <p:cNvSpPr/>
          <p:nvPr/>
        </p:nvSpPr>
        <p:spPr>
          <a:xfrm>
            <a:off x="1451015" y="5534144"/>
            <a:ext cx="152638" cy="894993"/>
          </a:xfrm>
          <a:prstGeom prst="roundRect">
            <a:avLst>
              <a:gd name="adj" fmla="val 420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1298258" y="5433893"/>
            <a:ext cx="458152" cy="458153"/>
          </a:xfrm>
          <a:prstGeom prst="roundRect">
            <a:avLst>
              <a:gd name="adj" fmla="val 9979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2796" y="5548432"/>
            <a:ext cx="229076" cy="22907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909048" y="5457706"/>
            <a:ext cx="1909405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Product Release</a:t>
            </a:r>
            <a:endParaRPr lang="en-US" sz="1500" dirty="0"/>
          </a:p>
        </p:txBody>
      </p:sp>
      <p:sp>
        <p:nvSpPr>
          <p:cNvPr id="24" name="Text 17"/>
          <p:cNvSpPr/>
          <p:nvPr/>
        </p:nvSpPr>
        <p:spPr>
          <a:xfrm>
            <a:off x="1909048" y="5787985"/>
            <a:ext cx="6624042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Final testing (microbiological, sensory, shelf-life) ensures products meet all standards before distribution.</a:t>
            </a:r>
            <a:endParaRPr lang="en-US" sz="1200" dirty="0"/>
          </a:p>
        </p:txBody>
      </p:sp>
      <p:sp>
        <p:nvSpPr>
          <p:cNvPr id="25" name="Shape 18"/>
          <p:cNvSpPr/>
          <p:nvPr/>
        </p:nvSpPr>
        <p:spPr>
          <a:xfrm>
            <a:off x="1221819" y="6810970"/>
            <a:ext cx="152638" cy="894993"/>
          </a:xfrm>
          <a:prstGeom prst="roundRect">
            <a:avLst>
              <a:gd name="adj" fmla="val 420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19"/>
          <p:cNvSpPr/>
          <p:nvPr/>
        </p:nvSpPr>
        <p:spPr>
          <a:xfrm>
            <a:off x="1069062" y="6710720"/>
            <a:ext cx="458152" cy="458153"/>
          </a:xfrm>
          <a:prstGeom prst="roundRect">
            <a:avLst>
              <a:gd name="adj" fmla="val 9979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3600" y="6825258"/>
            <a:ext cx="229076" cy="229076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1679853" y="6734532"/>
            <a:ext cx="1909405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Improve &amp; Adapt</a:t>
            </a:r>
            <a:endParaRPr lang="en-US" sz="1500" dirty="0"/>
          </a:p>
        </p:txBody>
      </p:sp>
      <p:sp>
        <p:nvSpPr>
          <p:cNvPr id="29" name="Text 21"/>
          <p:cNvSpPr/>
          <p:nvPr/>
        </p:nvSpPr>
        <p:spPr>
          <a:xfrm>
            <a:off x="1679853" y="7064812"/>
            <a:ext cx="6853237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Documentation supports traceability, trend analysis, and data-driven optimization for ongoing enhancement.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8159" y="451128"/>
            <a:ext cx="6505456" cy="397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Core Principles Driving Quality Assurance</a:t>
            </a:r>
            <a:endParaRPr lang="en-US" sz="2500" dirty="0"/>
          </a:p>
        </p:txBody>
      </p:sp>
      <p:sp>
        <p:nvSpPr>
          <p:cNvPr id="4" name="Text 1"/>
          <p:cNvSpPr/>
          <p:nvPr/>
        </p:nvSpPr>
        <p:spPr>
          <a:xfrm>
            <a:off x="508159" y="1038701"/>
            <a:ext cx="812768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Our core Quality Assurance principles are essential for achieving operational excellence, building trust, and delivering consistent value.</a:t>
            </a:r>
            <a:endParaRPr lang="en-US" sz="1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159" y="1384816"/>
            <a:ext cx="317659" cy="3176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08159" y="1861304"/>
            <a:ext cx="190595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Standardization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508159" y="2175748"/>
            <a:ext cx="812768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Consistent procedures eliminate errors and ensure reliability, potentially saving up to </a:t>
            </a:r>
            <a:r>
              <a:rPr lang="en-US" sz="1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15% in rework expenses</a:t>
            </a: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0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8159" y="2633067"/>
            <a:ext cx="317659" cy="31765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08159" y="3109555"/>
            <a:ext cx="190595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Traceability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508159" y="3423999"/>
            <a:ext cx="812768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Full transparency allows quick issue resolution and builds consumer trust, potentially </a:t>
            </a:r>
            <a:r>
              <a:rPr lang="en-US" sz="1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reducing recall impact by 80%</a:t>
            </a: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0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159" y="3881318"/>
            <a:ext cx="317659" cy="31765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08159" y="4357807"/>
            <a:ext cx="2223611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Distributed Application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508159" y="4672251"/>
            <a:ext cx="8127683" cy="40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QA principles ensure consistency across multiple sites, suppliers, and shift-based teams, maintaining safety and quality even when operations are decentralized.</a:t>
            </a:r>
            <a:endParaRPr lang="en-US" sz="1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159" y="5332809"/>
            <a:ext cx="317659" cy="31765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08159" y="5809298"/>
            <a:ext cx="2032873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Real-time Monitoring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508159" y="6123742"/>
            <a:ext cx="8127683" cy="203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monitoring detects and prevents problems before they grow, effectively </a:t>
            </a:r>
            <a:r>
              <a:rPr lang="en-US" sz="1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cutting material waste by 10-20%</a:t>
            </a: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000" dirty="0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159" y="6581061"/>
            <a:ext cx="317659" cy="317659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508159" y="7057549"/>
            <a:ext cx="2440900" cy="238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Continuous Improvement</a:t>
            </a:r>
            <a:endParaRPr lang="en-US" sz="1500" dirty="0"/>
          </a:p>
        </p:txBody>
      </p:sp>
      <p:sp>
        <p:nvSpPr>
          <p:cNvPr id="19" name="Text 11"/>
          <p:cNvSpPr/>
          <p:nvPr/>
        </p:nvSpPr>
        <p:spPr>
          <a:xfrm>
            <a:off x="508159" y="7371993"/>
            <a:ext cx="8127683" cy="406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constantly refine processes to enhance quality and drive market leadership, boosting customer satisfaction by up to </a:t>
            </a:r>
            <a:r>
              <a:rPr lang="en-US" sz="1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25% annually</a:t>
            </a: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895" y="510540"/>
            <a:ext cx="7776210" cy="106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Regulatory Compliance: Building Trust Through Standards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83895" y="1835706"/>
            <a:ext cx="7776210" cy="546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Aligning with food safety regulations is a strategic pathway to success. It builds consumer trust, enhances brand reputation, and unlocks new market opportunities.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83895" y="2574965"/>
            <a:ext cx="3802618" cy="1600676"/>
          </a:xfrm>
          <a:prstGeom prst="roundRect">
            <a:avLst>
              <a:gd name="adj" fmla="val 44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62489" y="2753558"/>
            <a:ext cx="256496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HACCP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862489" y="3176588"/>
            <a:ext cx="3445431" cy="82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Identifies and controls food safety risks, ensuring safer products and brand integrity.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4657487" y="2574965"/>
            <a:ext cx="3802618" cy="1600676"/>
          </a:xfrm>
          <a:prstGeom prst="roundRect">
            <a:avLst>
              <a:gd name="adj" fmla="val 44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836081" y="2753558"/>
            <a:ext cx="256496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GMP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4836081" y="3176588"/>
            <a:ext cx="3445431" cy="82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Ensures consistent product quality through fundamental hygiene and process practices.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83895" y="4346615"/>
            <a:ext cx="3802618" cy="1874163"/>
          </a:xfrm>
          <a:prstGeom prst="roundRect">
            <a:avLst>
              <a:gd name="adj" fmla="val 38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62489" y="4525208"/>
            <a:ext cx="256496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ISO 22000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862489" y="4948238"/>
            <a:ext cx="3445431" cy="1093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Global food safety framework, demonstrating commitment to international standards and market access.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4657487" y="4346615"/>
            <a:ext cx="3802618" cy="1874163"/>
          </a:xfrm>
          <a:prstGeom prst="roundRect">
            <a:avLst>
              <a:gd name="adj" fmla="val 383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836081" y="4525208"/>
            <a:ext cx="256496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FDA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4836081" y="4948238"/>
            <a:ext cx="3445431" cy="820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Enforces critical U.S. food safety laws, preventing recalls and ensuring national benchmarks.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683895" y="6391751"/>
            <a:ext cx="7776210" cy="1327190"/>
          </a:xfrm>
          <a:prstGeom prst="roundRect">
            <a:avLst>
              <a:gd name="adj" fmla="val 541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862489" y="6570345"/>
            <a:ext cx="2564963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USDA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862489" y="6993374"/>
            <a:ext cx="7419023" cy="546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Ensures safety of specific food products, guaranteeing market viability and consumer confidence.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5366"/>
            <a:ext cx="114672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Multifaceted Benefits of Quality Assurance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4227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strong Quality Assurance (QA) program goes beyond mere compliance, offering significant advantages that drive success across all aspects of food manufacturing.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00601"/>
            <a:ext cx="6422231" cy="1893808"/>
          </a:xfrm>
          <a:prstGeom prst="roundRect">
            <a:avLst>
              <a:gd name="adj" fmla="val 5794"/>
            </a:avLst>
          </a:prstGeom>
          <a:solidFill>
            <a:srgbClr val="F9F9FF"/>
          </a:solidFill>
          <a:ln w="2286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70930" y="2900601"/>
            <a:ext cx="91440" cy="1893808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83588" y="3121819"/>
            <a:ext cx="3767495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🛡️</a:t>
            </a: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Protects Public Health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1083588" y="3620572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QA's core mission is to protect consumers from unsafe products and foodborne illnesses. Robust QA systems prevent contamination, ensuring safe food reaches millions daily.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900601"/>
            <a:ext cx="6422231" cy="1893808"/>
          </a:xfrm>
          <a:prstGeom prst="roundRect">
            <a:avLst>
              <a:gd name="adj" fmla="val 5794"/>
            </a:avLst>
          </a:prstGeom>
          <a:solidFill>
            <a:srgbClr val="F9F9FF"/>
          </a:solidFill>
          <a:ln w="2286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7391519" y="2900601"/>
            <a:ext cx="91440" cy="1893808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04177" y="3121819"/>
            <a:ext cx="3566160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💰</a:t>
            </a: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Reduces Recall Costs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7704177" y="3620572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Recalls are financially devastating, causing significant brand damage and costing millions. QA proactively prevents these costly incidents, making it a high-ROI investment.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992767"/>
            <a:ext cx="6422231" cy="2211348"/>
          </a:xfrm>
          <a:prstGeom prst="roundRect">
            <a:avLst>
              <a:gd name="adj" fmla="val 4962"/>
            </a:avLst>
          </a:prstGeom>
          <a:solidFill>
            <a:srgbClr val="F9F9FF"/>
          </a:solidFill>
          <a:ln w="2286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770930" y="4992767"/>
            <a:ext cx="91440" cy="2211348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83588" y="5213985"/>
            <a:ext cx="3160038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🤝</a:t>
            </a: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Builds Brand Trust</a:t>
            </a:r>
            <a:endParaRPr lang="en-US" sz="2300" dirty="0"/>
          </a:p>
        </p:txBody>
      </p:sp>
      <p:sp>
        <p:nvSpPr>
          <p:cNvPr id="15" name="Text 13"/>
          <p:cNvSpPr/>
          <p:nvPr/>
        </p:nvSpPr>
        <p:spPr>
          <a:xfrm>
            <a:off x="1083588" y="5712738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Delivering safe, high-quality products consistently builds strong customer loyalty and trust. A solid QA reputation enhances transparency and provides a powerful market advantage.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4992767"/>
            <a:ext cx="6422231" cy="2211348"/>
          </a:xfrm>
          <a:prstGeom prst="roundRect">
            <a:avLst>
              <a:gd name="adj" fmla="val 4962"/>
            </a:avLst>
          </a:prstGeom>
          <a:solidFill>
            <a:srgbClr val="F9F9FF"/>
          </a:solidFill>
          <a:ln w="2286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7391519" y="4992767"/>
            <a:ext cx="91440" cy="2211348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704177" y="5213985"/>
            <a:ext cx="5173980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⚡</a:t>
            </a: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Improves Operational Efficiency</a:t>
            </a:r>
            <a:endParaRPr lang="en-US" sz="2300" dirty="0"/>
          </a:p>
        </p:txBody>
      </p:sp>
      <p:sp>
        <p:nvSpPr>
          <p:cNvPr id="19" name="Text 17"/>
          <p:cNvSpPr/>
          <p:nvPr/>
        </p:nvSpPr>
        <p:spPr>
          <a:xfrm>
            <a:off x="7704177" y="5712738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QA streamlines operations by reducing waste and optimizing processes. This leads to higher throughput, lower costs, and improved resource use, boosting overall efficiency.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0305"/>
            <a:ext cx="126083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Future Innovations Transforming Quality Assurance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07218"/>
            <a:ext cx="3074670" cy="19002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05814"/>
            <a:ext cx="307467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&amp; Sensor Monitoring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469017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and sensors detect issues in real-time, predict failures, and ensure consistent product quality proactively.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507218"/>
            <a:ext cx="3074670" cy="19002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467" y="4605814"/>
            <a:ext cx="307467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Blockchain Traceability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4116467" y="5469017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Blockchain creates immutable records for instant traceability, ensuring transparency from farm to consumer.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507218"/>
            <a:ext cx="3074670" cy="19002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9144" y="4605814"/>
            <a:ext cx="307467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Smart Packaging QA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7439144" y="5469017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Smart packaging monitors freshness, temperature, and tampering, providing product history and authentication.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507218"/>
            <a:ext cx="3074789" cy="190035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61821" y="4605933"/>
            <a:ext cx="307478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Automated Digital Audits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10761821" y="5469136"/>
            <a:ext cx="30747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Automated digital audits replace paper, track compliance, and drive enterprise-wide improvements efficiently.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104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65877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Quality assurance protects consumers, strengthens brands, and drives operational excellence.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2517100"/>
            <a:ext cx="3679031" cy="2227778"/>
          </a:xfrm>
          <a:prstGeom prst="roundRect">
            <a:avLst>
              <a:gd name="adj" fmla="val 374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99768" y="27230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QA is Prevention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999768" y="3214211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Proactive QA builds safety and quality, preventing issues, saving time and money.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2517100"/>
            <a:ext cx="3679031" cy="2227778"/>
          </a:xfrm>
          <a:prstGeom prst="roundRect">
            <a:avLst>
              <a:gd name="adj" fmla="val 374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877157" y="2723078"/>
            <a:ext cx="326707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QA Ensures Compliance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4877157" y="3586282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Meets regulatory requirements and standards, strengthening operations, opening new markets.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4943237"/>
            <a:ext cx="3679031" cy="2545318"/>
          </a:xfrm>
          <a:prstGeom prst="roundRect">
            <a:avLst>
              <a:gd name="adj" fmla="val 32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99768" y="5149215"/>
            <a:ext cx="326707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QA Protects Reputation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999768" y="6012418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Ensures safe products; builds consumer trust and strengthens brand reputation.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4671179" y="4943237"/>
            <a:ext cx="3679031" cy="2545318"/>
          </a:xfrm>
          <a:prstGeom prst="roundRect">
            <a:avLst>
              <a:gd name="adj" fmla="val 327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4877157" y="5149215"/>
            <a:ext cx="326707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QA Drives Improvement</a:t>
            </a:r>
            <a:endParaRPr lang="en-US" sz="2300" dirty="0"/>
          </a:p>
        </p:txBody>
      </p:sp>
      <p:sp>
        <p:nvSpPr>
          <p:cNvPr id="16" name="Text 13"/>
          <p:cNvSpPr/>
          <p:nvPr/>
        </p:nvSpPr>
        <p:spPr>
          <a:xfrm>
            <a:off x="4877157" y="6012418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Continuously optimizes processes, fostering competitiveness and resilience through data and action.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Office PowerPoint</Application>
  <PresentationFormat>Custom</PresentationFormat>
  <Paragraphs>97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Alexandria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Yagmur Yegin</dc:creator>
  <cp:lastModifiedBy>Yagmur Yegin</cp:lastModifiedBy>
  <cp:revision>1</cp:revision>
  <dcterms:created xsi:type="dcterms:W3CDTF">2025-11-26T12:10:21Z</dcterms:created>
  <dcterms:modified xsi:type="dcterms:W3CDTF">2025-11-26T12:11:09Z</dcterms:modified>
</cp:coreProperties>
</file>